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44" r:id="rId2"/>
    <p:sldId id="381" r:id="rId3"/>
    <p:sldId id="512" r:id="rId4"/>
    <p:sldId id="513" r:id="rId5"/>
  </p:sldIdLst>
  <p:sldSz cx="9144000" cy="6858000" type="screen4x3"/>
  <p:notesSz cx="6797675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486" autoAdjust="0"/>
  </p:normalViewPr>
  <p:slideViewPr>
    <p:cSldViewPr>
      <p:cViewPr varScale="1">
        <p:scale>
          <a:sx n="104" d="100"/>
          <a:sy n="104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906357" y="4689516"/>
            <a:ext cx="4984962" cy="44426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31769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>
                <a:solidFill>
                  <a:srgbClr val="FF0000"/>
                </a:solidFill>
              </a:rPr>
              <a:t>Пролейка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м.р</a:t>
            </a:r>
            <a:r>
              <a:rPr lang="ru-RU" sz="1200" dirty="0">
                <a:solidFill>
                  <a:srgbClr val="FF0000"/>
                </a:solidFill>
              </a:rPr>
              <a:t>. </a:t>
            </a:r>
            <a:r>
              <a:rPr lang="ru-RU" sz="1200" dirty="0" err="1">
                <a:solidFill>
                  <a:srgbClr val="FF0000"/>
                </a:solidFill>
              </a:rPr>
              <a:t>Елховский</a:t>
            </a:r>
            <a:r>
              <a:rPr lang="ru-RU" sz="1200" dirty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>
                <a:solidFill>
                  <a:srgbClr val="FF0000"/>
                </a:solidFill>
              </a:rPr>
              <a:t>инфографики</a:t>
            </a:r>
            <a:r>
              <a:rPr lang="ru-RU" sz="1200" dirty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075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92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051719" y="6597352"/>
            <a:ext cx="597666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t>Правительство Самарской области</a:t>
            </a:r>
          </a:p>
        </p:txBody>
      </p:sp>
      <p:sp>
        <p:nvSpPr>
          <p:cNvPr id="18" name="Shape 18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685800" y="1628799"/>
            <a:ext cx="8458200" cy="1470026"/>
          </a:xfrm>
          <a:prstGeom prst="rect">
            <a:avLst/>
          </a:prstGeom>
        </p:spPr>
        <p:txBody>
          <a:bodyPr/>
          <a:lstStyle>
            <a:lvl1pPr indent="0">
              <a:defRPr sz="2800" b="1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2555775" y="4077072"/>
            <a:ext cx="6400801" cy="72008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SzTx/>
              <a:buFontTx/>
              <a:buNone/>
              <a:defRPr sz="2000"/>
            </a:lvl1pPr>
          </a:lstStyle>
          <a:p>
            <a:r>
              <a:t>ПОДЗАГОЛОВОК ПРЕЗЕНТАЦИИ</a:t>
            </a:r>
          </a:p>
        </p:txBody>
      </p:sp>
      <p:pic>
        <p:nvPicPr>
          <p:cNvPr id="21" name="image1.tif" descr="самара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/>
        </p:nvSpPr>
        <p:spPr>
          <a:xfrm>
            <a:off x="683568" y="3284983"/>
            <a:ext cx="8460432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Shape 23"/>
          <p:cNvSpPr/>
          <p:nvPr/>
        </p:nvSpPr>
        <p:spPr>
          <a:xfrm>
            <a:off x="2123727" y="6669360"/>
            <a:ext cx="5616626" cy="1440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6553200" y="598805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2051719" y="6597352"/>
            <a:ext cx="597666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dirty="0"/>
          </a:p>
        </p:txBody>
      </p:sp>
      <p:sp>
        <p:nvSpPr>
          <p:cNvPr id="33" name="Shape 33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-27385"/>
            <a:ext cx="9144000" cy="764706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</p:spPr>
        <p:txBody>
          <a:bodyPr lIns="45719" rIns="45719" anchor="ctr"/>
          <a:lstStyle/>
          <a:p>
            <a:pPr indent="450000" algn="ctr">
              <a:defRPr sz="4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" name="image1.tif" descr="самара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Образец</a:t>
            </a:r>
            <a:r>
              <a:rPr dirty="0"/>
              <a:t> </a:t>
            </a:r>
            <a:r>
              <a:rPr dirty="0" err="1"/>
              <a:t>текста</a:t>
            </a:r>
            <a:endParaRPr dirty="0"/>
          </a:p>
          <a:p>
            <a:pPr lvl="1"/>
            <a:r>
              <a:rPr dirty="0" err="1"/>
              <a:t>Второй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2"/>
            <a:r>
              <a:rPr dirty="0" err="1"/>
              <a:t>Третий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3"/>
            <a:r>
              <a:rPr dirty="0" err="1"/>
              <a:t>Четвертый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4"/>
            <a:r>
              <a:rPr dirty="0" err="1"/>
              <a:t>Пятый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</p:txBody>
      </p: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187624" y="-27384"/>
            <a:ext cx="7270577" cy="737321"/>
          </a:xfrm>
          <a:prstGeom prst="rect">
            <a:avLst/>
          </a:prstGeom>
          <a:noFill/>
        </p:spPr>
        <p:txBody>
          <a:bodyPr/>
          <a:lstStyle>
            <a:lvl1pPr indent="0">
              <a:defRPr sz="2000" b="1"/>
            </a:lvl1pPr>
          </a:lstStyle>
          <a:p>
            <a:r>
              <a:t>ОБРАЗЕЦ ЗАГОЛОВКА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/>
          <a:p>
            <a:fld id="{33D78B8A-58FF-4BB4-B6B6-A98D4AC5A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68313" y="981075"/>
            <a:ext cx="8424862" cy="54006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264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4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Shape 5"/>
          <p:cNvSpPr/>
          <p:nvPr/>
        </p:nvSpPr>
        <p:spPr>
          <a:xfrm>
            <a:off x="0" y="-27384"/>
            <a:ext cx="9144000" cy="764705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indent="450000" algn="ctr">
              <a:defRPr sz="4400">
                <a:solidFill>
                  <a:srgbClr val="FFFFFF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pic>
        <p:nvPicPr>
          <p:cNvPr id="6" name="image1.png" descr="самара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245404" cy="2269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468312" y="981075"/>
            <a:ext cx="8424863" cy="5400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685800" y="1700808"/>
            <a:ext cx="8458200" cy="1470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ИНФОРМАЦИЯ О РЕАЛИЗАЦИИ </a:t>
            </a:r>
            <a:r>
              <a:rPr lang="ru-RU" dirty="0" smtClean="0"/>
              <a:t>НП «</a:t>
            </a:r>
            <a:r>
              <a:rPr lang="ru-RU" dirty="0" err="1" smtClean="0"/>
              <a:t>ПТиПЗ</a:t>
            </a:r>
            <a:r>
              <a:rPr lang="ru-RU" dirty="0" smtClean="0"/>
              <a:t>» НА </a:t>
            </a:r>
            <a:r>
              <a:rPr lang="ru-RU" dirty="0"/>
              <a:t>ТЕРРИТОРИИ МУНИЦИПАЛЬНОГО РАЙОНА </a:t>
            </a:r>
            <a:r>
              <a:rPr lang="ru-RU" dirty="0" smtClean="0"/>
              <a:t>ВОЛЖСКИЙ за 2019 год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40001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t>2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3197" y="998639"/>
            <a:ext cx="512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>
                <a:solidFill>
                  <a:prstClr val="black"/>
                </a:solidFill>
              </a:rPr>
              <a:t>1.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0" y="1402072"/>
            <a:ext cx="512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2.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0" y="1924796"/>
            <a:ext cx="512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3.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7" y="744959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Федеральные проекты, входящие в состав: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0193" y="2151263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Целевые показатели: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71868"/>
              </p:ext>
            </p:extLst>
          </p:nvPr>
        </p:nvGraphicFramePr>
        <p:xfrm>
          <a:off x="64084" y="4992674"/>
          <a:ext cx="8855918" cy="1416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6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85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98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98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71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51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54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9044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7250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80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Субъект РФ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2021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2019-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93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+mj-lt"/>
                        </a:rPr>
                        <a:t>ФБ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+mj-lt"/>
                        </a:rPr>
                        <a:t>(в т.ч. межбюджетные трансферты)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95% (ФБ)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78,564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78,564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70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/>
                          </a:solidFill>
                          <a:latin typeface="+mj-lt"/>
                        </a:rPr>
                        <a:t>Бюджет СО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5% (ОБ)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13,706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10,049*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12,85*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12,85*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15,550*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15,550*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80,555*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E282341-7461-4278-8440-05D20DE090ED}"/>
              </a:ext>
            </a:extLst>
          </p:cNvPr>
          <p:cNvSpPr/>
          <p:nvPr/>
        </p:nvSpPr>
        <p:spPr>
          <a:xfrm>
            <a:off x="35496" y="4738511"/>
            <a:ext cx="2654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Ресурсы (млн. рублей):</a:t>
            </a:r>
            <a:r>
              <a:rPr lang="ru-RU" sz="1600" b="1" dirty="0"/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380504"/>
              </p:ext>
            </p:extLst>
          </p:nvPr>
        </p:nvGraphicFramePr>
        <p:xfrm>
          <a:off x="72081" y="2434159"/>
          <a:ext cx="8886721" cy="2311591"/>
        </p:xfrm>
        <a:graphic>
          <a:graphicData uri="http://schemas.openxmlformats.org/drawingml/2006/table">
            <a:tbl>
              <a:tblPr firstRow="1" firstCol="1" bandRow="1"/>
              <a:tblGrid>
                <a:gridCol w="3141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7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91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76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76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76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76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76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276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показатель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значение 2018</a:t>
                      </a:r>
                      <a:r>
                        <a:rPr lang="ru-RU" sz="105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42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Рост производительности труда на средних и крупных предприятиях базовых несырьевых отраслей экономики региона, процент к предыдущему году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+mj-lt"/>
                        </a:rPr>
                        <a:t>101,6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102,3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103,1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03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103,8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77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104,8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9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средних и крупных предприятий базовых несырьевых отраслей экономики, вовлеченных в реализацию национального проекта, ед. нарастающим итогом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+mj-lt"/>
                        </a:rPr>
                        <a:t>10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163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78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Доля предприятий от общего числа предприятий, вовлеченных в национальный проект, на которых прирост производительности труда соответствует целевым показателям, процент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+mj-lt"/>
                        </a:rPr>
                        <a:t>-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1227977" y="57280"/>
            <a:ext cx="708999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</a:t>
            </a:r>
            <a:r>
              <a:rPr lang="ru-RU" dirty="0"/>
              <a:t>ПРОИЗВОДИТЕЛЬНОСТЬ ТРУДА И ПОДДЕРЖКА ЗАНЯТОСТИ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196752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223505" y="1017352"/>
            <a:ext cx="512786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 hangingPunct="1"/>
            <a:r>
              <a:rPr lang="ru-RU" sz="1100" dirty="0"/>
              <a:t>Системные меры по повышению производительности труда</a:t>
            </a:r>
          </a:p>
          <a:p>
            <a:pPr fontAlgn="t" hangingPunct="1"/>
            <a:endParaRPr lang="ru-RU" sz="1100" dirty="0"/>
          </a:p>
          <a:p>
            <a:pPr fontAlgn="t" hangingPunct="1"/>
            <a:r>
              <a:rPr lang="ru-RU" sz="1100" dirty="0"/>
              <a:t>Адресная поддержка повышения производительности труда на предприятиях</a:t>
            </a:r>
          </a:p>
          <a:p>
            <a:pPr fontAlgn="t" hangingPunct="1"/>
            <a:endParaRPr lang="ru-RU" sz="1100" dirty="0"/>
          </a:p>
          <a:p>
            <a:pPr fontAlgn="t" hangingPunct="1"/>
            <a:r>
              <a:rPr lang="ru-RU" sz="1100" dirty="0"/>
              <a:t>Поддержка занятости и повышение эффективности рынка труда для обеспечения роста производительности труда»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919" y="6420154"/>
            <a:ext cx="8884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latin typeface="Century Gothic (Основной текст)"/>
              </a:rPr>
              <a:t>*   Объем финансового обеспечения с 2020 - 2024 гг. не предусмотрен Законом об областном бюджете. Значения являются планируемыми, ежегодно  будут вноситься изменения на каждый последующий финансовый год.</a:t>
            </a:r>
          </a:p>
        </p:txBody>
      </p:sp>
    </p:spTree>
    <p:extLst>
      <p:ext uri="{BB962C8B-B14F-4D97-AF65-F5344CB8AC3E}">
        <p14:creationId xmlns:p14="http://schemas.microsoft.com/office/powerpoint/2010/main" val="385823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1568328" y="-45203"/>
            <a:ext cx="664701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«</a:t>
            </a:r>
            <a:r>
              <a:rPr lang="ru-RU" sz="1600" dirty="0"/>
              <a:t>ПРОИЗВОДИТЕЛЬНОСТЬ ТРУДА И ПОДДЕРЖКА ЗАНЯТОСТИ</a:t>
            </a: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»</a:t>
            </a:r>
            <a:r>
              <a:rPr lang="ru-RU" sz="1600" dirty="0"/>
              <a:t> </a:t>
            </a:r>
          </a:p>
          <a:p>
            <a:r>
              <a:rPr lang="ru-RU" sz="1600" dirty="0"/>
              <a:t>муниципальный район Волжский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377225"/>
              </p:ext>
            </p:extLst>
          </p:nvPr>
        </p:nvGraphicFramePr>
        <p:xfrm>
          <a:off x="688649" y="1077564"/>
          <a:ext cx="8100894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02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02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Ключевые</a:t>
                      </a:r>
                      <a:r>
                        <a:rPr lang="ru-RU" b="1" baseline="0" dirty="0"/>
                        <a:t> мероприятия в 2019 году и на 2020 – 2024 годы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Объем</a:t>
                      </a:r>
                      <a:r>
                        <a:rPr lang="ru-RU" b="1" baseline="0" dirty="0"/>
                        <a:t> финансирования на 2019 год и на 2020 – 2024 годы (федеральные средства/областные средства)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Краткое обоснование</a:t>
                      </a:r>
                      <a:r>
                        <a:rPr lang="ru-RU" b="1" baseline="0" dirty="0"/>
                        <a:t> наличия данного мероприятия в региональной составляющей НП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Обеспечение участия представителей МО, предприятий, расположенных на их территории, в совместных совещаниях по разъяснению условий и преимуществах участия в проекте с предприятиями – потенциальными участниками 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рамках основной деятельности </a:t>
                      </a:r>
                      <a:r>
                        <a:rPr lang="ru-RU" dirty="0" err="1"/>
                        <a:t>Минпромторга</a:t>
                      </a:r>
                      <a:r>
                        <a:rPr lang="ru-RU" dirty="0"/>
                        <a:t> СО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Информирование предприятий о</a:t>
                      </a:r>
                      <a:r>
                        <a:rPr lang="ru-RU" baseline="0" dirty="0"/>
                        <a:t> возможности участия в нацпроекте</a:t>
                      </a:r>
                      <a:endParaRPr lang="ru-RU" dirty="0"/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/>
                        <a:t> и предоставляемых мерах государственной поддержки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30975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1895927" y="57256"/>
            <a:ext cx="556818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/>
              <a:t>НАИМЕНОВАНИЕ НАЦИОНАЛЬНОГО ПРОЕКТА </a:t>
            </a:r>
          </a:p>
          <a:p>
            <a:r>
              <a:rPr lang="ru-RU" sz="1800" dirty="0"/>
              <a:t>муниципальный район Волжский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476274"/>
              </p:ext>
            </p:extLst>
          </p:nvPr>
        </p:nvGraphicFramePr>
        <p:xfrm>
          <a:off x="251520" y="1484784"/>
          <a:ext cx="8559547" cy="1449323"/>
        </p:xfrm>
        <a:graphic>
          <a:graphicData uri="http://schemas.openxmlformats.org/drawingml/2006/table">
            <a:tbl>
              <a:tblPr firstRow="1" firstCol="1" bandRow="1"/>
              <a:tblGrid>
                <a:gridCol w="29766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3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71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8110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значение 2018</a:t>
                      </a:r>
                      <a:r>
                        <a:rPr lang="ru-RU" sz="11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8220">
                <a:tc>
                  <a:txBody>
                    <a:bodyPr/>
                    <a:lstStyle/>
                    <a:p>
                      <a:pPr marL="3048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effectLst/>
                        </a:rPr>
                        <a:t>Количество средних и крупных предприятий базовых несырьевых отраслей экономики, вовлеченных в реализацию национального проекта, ед. нарастающим итогом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6205" y="3284984"/>
            <a:ext cx="7127911" cy="5770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ru-RU" sz="1050" dirty="0"/>
              <a:t>Базовые значения для г.о. и муниципальных образований Самарской области не устанавливались.</a:t>
            </a:r>
          </a:p>
          <a:p>
            <a:r>
              <a:rPr lang="ru-RU" sz="1050" dirty="0"/>
              <a:t> * Значения показателя в период с 2020-2024 гг. будут устанавливаться ежегодно на каждый последующий год.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34865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_ШАБЛОН_МЭР_СО - копия">
  <a:themeElements>
    <a:clrScheme name="_ШАБЛОН_МЭР_СО - коп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_ШАБЛОН_МЭР_СО - копи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_ШАБЛОН_МЭР_СО - коп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_ШАБЛОН_МЭР_СО - копия">
  <a:themeElements>
    <a:clrScheme name="_ШАБЛОН_МЭР_СО - коп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_ШАБЛОН_МЭР_СО - копи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_ШАБЛОН_МЭР_СО - коп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669</Words>
  <Application>Microsoft Office PowerPoint</Application>
  <PresentationFormat>Экран (4:3)</PresentationFormat>
  <Paragraphs>119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_ШАБЛОН_МЭР_СО - копия</vt:lpstr>
      <vt:lpstr>ИНФОРМАЦИЯ О РЕАЛИЗАЦИИ НП «ПТиПЗ» НА ТЕРРИТОРИИ МУНИЦИПАЛЬНОГО РАЙОНА ВОЛЖСКИЙ за 2019 год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«Наименование»</dc:title>
  <dc:creator>Шайхова Л.Р.</dc:creator>
  <cp:lastModifiedBy>Сухова </cp:lastModifiedBy>
  <cp:revision>99</cp:revision>
  <cp:lastPrinted>2019-03-13T16:09:54Z</cp:lastPrinted>
  <dcterms:modified xsi:type="dcterms:W3CDTF">2020-12-10T10:06:23Z</dcterms:modified>
</cp:coreProperties>
</file>